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74" r:id="rId15"/>
    <p:sldId id="276" r:id="rId16"/>
    <p:sldId id="277" r:id="rId17"/>
    <p:sldId id="315" r:id="rId18"/>
    <p:sldId id="314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316" r:id="rId30"/>
    <p:sldId id="288" r:id="rId31"/>
    <p:sldId id="289" r:id="rId32"/>
    <p:sldId id="317" r:id="rId33"/>
    <p:sldId id="291" r:id="rId34"/>
    <p:sldId id="292" r:id="rId35"/>
    <p:sldId id="293" r:id="rId36"/>
    <p:sldId id="294" r:id="rId37"/>
    <p:sldId id="295" r:id="rId38"/>
    <p:sldId id="297" r:id="rId39"/>
    <p:sldId id="298" r:id="rId40"/>
    <p:sldId id="299" r:id="rId41"/>
    <p:sldId id="322" r:id="rId42"/>
    <p:sldId id="319" r:id="rId43"/>
    <p:sldId id="303" r:id="rId44"/>
    <p:sldId id="301" r:id="rId45"/>
    <p:sldId id="302" r:id="rId46"/>
    <p:sldId id="318" r:id="rId47"/>
    <p:sldId id="320" r:id="rId48"/>
    <p:sldId id="321" r:id="rId49"/>
    <p:sldId id="304" r:id="rId50"/>
    <p:sldId id="305" r:id="rId51"/>
    <p:sldId id="307" r:id="rId52"/>
    <p:sldId id="308" r:id="rId53"/>
    <p:sldId id="309" r:id="rId54"/>
    <p:sldId id="310" r:id="rId55"/>
    <p:sldId id="312" r:id="rId56"/>
    <p:sldId id="311" r:id="rId57"/>
    <p:sldId id="313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894" autoAdjust="0"/>
  </p:normalViewPr>
  <p:slideViewPr>
    <p:cSldViewPr>
      <p:cViewPr varScale="1">
        <p:scale>
          <a:sx n="53" d="100"/>
          <a:sy n="53" d="100"/>
        </p:scale>
        <p:origin x="-92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098" y="-101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486C3-E1A7-4B85-B014-C6D93B2F77CB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FFA83-DB58-49D3-A657-0D62DB60B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06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3356-B00B-4CEE-87CB-375D1D13F62B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52AF1-366D-4200-8DF9-E8FF2735A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3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2AF1-366D-4200-8DF9-E8FF2735A9B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F0A88-1B09-432B-AF6F-6F7ACEB69BA4}" type="datetimeFigureOut">
              <a:rPr lang="en-US" smtClean="0"/>
              <a:pPr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BA8A0-59F0-41F0-B3A1-171AB802C2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648200"/>
            <a:ext cx="7315200" cy="10668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oper Std Black" pitchFamily="18" charset="0"/>
              </a:rPr>
              <a:t>“SCIENCE FOR THE PEOPLE”</a:t>
            </a:r>
            <a:r>
              <a:rPr lang="en-US" sz="3600" dirty="0" smtClean="0">
                <a:solidFill>
                  <a:schemeClr val="bg1"/>
                </a:solidFill>
                <a:latin typeface="Cooper Std Black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Cooper Std Black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ooper Std Black" pitchFamily="18" charset="0"/>
              </a:rPr>
              <a:t>AUGUST 1970 THROUGH JULY 1972</a:t>
            </a:r>
            <a:endParaRPr lang="en-US" sz="3600" dirty="0">
              <a:solidFill>
                <a:schemeClr val="bg1"/>
              </a:solidFill>
              <a:latin typeface="Cooper Std Black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581400"/>
            <a:ext cx="6934200" cy="9906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HER ART AND GRAPHIC DESIGN 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FOR THE BI-MONTHLY PUBLICATION OF SESPA: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751344"/>
            <a:ext cx="731520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4000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ooper Std Black" pitchFamily="18" charset="0"/>
            </a:endParaRPr>
          </a:p>
          <a:p>
            <a:pPr algn="ctr"/>
            <a:r>
              <a:rPr lang="en-US" sz="4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oper Std Black" pitchFamily="18" charset="0"/>
              </a:rPr>
              <a:t>ELIZABETH FOX-WOLFE</a:t>
            </a:r>
          </a:p>
          <a:p>
            <a:pPr algn="ctr"/>
            <a:r>
              <a:rPr lang="en-US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oper Std Black" pitchFamily="18" charset="0"/>
              </a:rPr>
              <a:t>a/k/a</a:t>
            </a:r>
            <a:r>
              <a:rPr lang="en-US" sz="48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oper Std Black" pitchFamily="18" charset="0"/>
              </a:rPr>
              <a:t> </a:t>
            </a:r>
            <a:r>
              <a:rPr lang="en-US" sz="4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oper Std Black" pitchFamily="18" charset="0"/>
              </a:rPr>
              <a:t>“ALPHABET”</a:t>
            </a:r>
          </a:p>
          <a:p>
            <a:pPr algn="ctr"/>
            <a:endParaRPr lang="en-US" sz="4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ooper Std Black" pitchFamily="18" charset="0"/>
            </a:endParaRP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85800"/>
            <a:ext cx="2362199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“BIRTH CONTROL IN AMERIKA” COLLAGE ILLUSTRATION</a:t>
            </a:r>
            <a:endParaRPr lang="en-US" dirty="0"/>
          </a:p>
        </p:txBody>
      </p:sp>
      <p:pic>
        <p:nvPicPr>
          <p:cNvPr id="5" name="Content Placeholder 4" descr="29page_II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1" y="742949"/>
            <a:ext cx="4571999" cy="542925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828800"/>
            <a:ext cx="1752600" cy="7620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2 NUMBER 4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DECEMBER 1970</a:t>
            </a:r>
          </a:p>
          <a:p>
            <a:endParaRPr lang="en-US" dirty="0"/>
          </a:p>
        </p:txBody>
      </p:sp>
    </p:spTree>
  </p:cSld>
  <p:clrMapOvr>
    <a:masterClrMapping/>
  </p:clrMapOvr>
  <p:transition advClick="0" advTm="507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87" y="590550"/>
            <a:ext cx="3008313" cy="1162050"/>
          </a:xfrm>
        </p:spPr>
        <p:txBody>
          <a:bodyPr/>
          <a:lstStyle/>
          <a:p>
            <a:r>
              <a:rPr lang="en-US" dirty="0" smtClean="0"/>
              <a:t>“ADDRESS TO THE ACADEMIE DES SCIENCES” ILLUSTRATION</a:t>
            </a:r>
            <a:endParaRPr lang="en-US" dirty="0"/>
          </a:p>
        </p:txBody>
      </p:sp>
      <p:pic>
        <p:nvPicPr>
          <p:cNvPr id="5" name="Content Placeholder 4" descr="33pagePart_II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94328" y="685800"/>
            <a:ext cx="3068472" cy="5410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816100"/>
            <a:ext cx="1828800" cy="8509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2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DECEMBER 1970</a:t>
            </a:r>
          </a:p>
          <a:p>
            <a:endParaRPr lang="en-US" dirty="0"/>
          </a:p>
        </p:txBody>
      </p:sp>
    </p:spTree>
  </p:cSld>
  <p:clrMapOvr>
    <a:masterClrMapping/>
  </p:clrMapOvr>
  <p:transition advClick="0" advTm="4368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7" y="685800"/>
            <a:ext cx="3008313" cy="520700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5" name="Content Placeholder 4" descr="cover_II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642769"/>
            <a:ext cx="4191000" cy="545323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295400"/>
            <a:ext cx="3008313" cy="8508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6115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457200"/>
            <a:ext cx="4724399" cy="685800"/>
          </a:xfrm>
        </p:spPr>
        <p:txBody>
          <a:bodyPr/>
          <a:lstStyle/>
          <a:p>
            <a:r>
              <a:rPr lang="en-US" dirty="0" smtClean="0"/>
              <a:t>ILLUSTRATION FOR “READINGS” LIST</a:t>
            </a:r>
            <a:endParaRPr lang="en-US" dirty="0"/>
          </a:p>
        </p:txBody>
      </p:sp>
      <p:pic>
        <p:nvPicPr>
          <p:cNvPr id="5" name="Content Placeholder 4" descr="04pagePart_II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676399"/>
            <a:ext cx="4724400" cy="446902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295400"/>
            <a:ext cx="1981199" cy="8508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4212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6962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“SESPA TELLS IT LIKE IT IS…” ILLUSTRATION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07pagePart_II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19400" y="1600200"/>
            <a:ext cx="4484076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371600"/>
            <a:ext cx="1752600" cy="7747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/>
          </a:p>
        </p:txBody>
      </p:sp>
    </p:spTree>
  </p:cSld>
  <p:clrMapOvr>
    <a:masterClrMapping/>
  </p:clrMapOvr>
  <p:transition advClick="0" advTm="5148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772400" cy="946150"/>
          </a:xfrm>
        </p:spPr>
        <p:txBody>
          <a:bodyPr>
            <a:normAutofit/>
          </a:bodyPr>
          <a:lstStyle/>
          <a:p>
            <a:r>
              <a:rPr lang="en-US" dirty="0" smtClean="0"/>
              <a:t>“SECOND ANNUAL DR. STRANGELOVE AWARD TO EDWARD TELLER”          ILLUSTRATION </a:t>
            </a:r>
            <a:endParaRPr lang="en-US" dirty="0"/>
          </a:p>
        </p:txBody>
      </p:sp>
      <p:pic>
        <p:nvPicPr>
          <p:cNvPr id="5" name="Content Placeholder 4" descr="11pagePart_II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800" y="2209800"/>
            <a:ext cx="5943600" cy="3962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1435101"/>
            <a:ext cx="1828799" cy="6984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4134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77200" cy="717550"/>
          </a:xfrm>
        </p:spPr>
        <p:txBody>
          <a:bodyPr/>
          <a:lstStyle/>
          <a:p>
            <a:r>
              <a:rPr lang="en-US" dirty="0" smtClean="0"/>
              <a:t>“PEOPLE’S SCIENCE” ILLUSTRATION</a:t>
            </a:r>
            <a:endParaRPr lang="en-US" dirty="0"/>
          </a:p>
        </p:txBody>
      </p:sp>
      <p:pic>
        <p:nvPicPr>
          <p:cNvPr id="5" name="Content Placeholder 4" descr="16-17pagePart_II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02" t="3350" r="7143"/>
          <a:stretch>
            <a:fillRect/>
          </a:stretch>
        </p:blipFill>
        <p:spPr>
          <a:xfrm>
            <a:off x="2133600" y="1752600"/>
            <a:ext cx="6096000" cy="443537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143000"/>
            <a:ext cx="1828800" cy="6985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766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7" y="273050"/>
            <a:ext cx="3008313" cy="1162050"/>
          </a:xfrm>
        </p:spPr>
        <p:txBody>
          <a:bodyPr/>
          <a:lstStyle/>
          <a:p>
            <a:r>
              <a:rPr lang="en-US" dirty="0" smtClean="0"/>
              <a:t>“SCIENCE FOR VIETNAM” ILLUSTRATION</a:t>
            </a:r>
            <a:endParaRPr lang="en-US" dirty="0"/>
          </a:p>
        </p:txBody>
      </p:sp>
      <p:pic>
        <p:nvPicPr>
          <p:cNvPr id="5" name="Content Placeholder 4" descr="28page_I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63484" y="685800"/>
            <a:ext cx="2590800" cy="5486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435101"/>
            <a:ext cx="1676400" cy="7747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  <a:endParaRPr lang="en-US" dirty="0"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ransition advClick="0" advTm="482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1905000" cy="533401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5" name="Content Placeholder 4" descr="cover_II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685800"/>
            <a:ext cx="4191000" cy="545323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435101"/>
            <a:ext cx="1752600" cy="9271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/>
          </a:p>
        </p:txBody>
      </p:sp>
    </p:spTree>
  </p:cSld>
  <p:clrMapOvr>
    <a:masterClrMapping/>
  </p:clrMapOvr>
  <p:transition advClick="0" advTm="5226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77850"/>
            <a:ext cx="8001000" cy="565150"/>
          </a:xfrm>
        </p:spPr>
        <p:txBody>
          <a:bodyPr/>
          <a:lstStyle/>
          <a:p>
            <a:r>
              <a:rPr lang="en-US" dirty="0" smtClean="0"/>
              <a:t>“SPRING ACTION CALENDAR” ILLUSTRATION</a:t>
            </a:r>
            <a:endParaRPr lang="en-US" dirty="0"/>
          </a:p>
        </p:txBody>
      </p:sp>
      <p:pic>
        <p:nvPicPr>
          <p:cNvPr id="5" name="Content Placeholder 4" descr="03pagePart_II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800" y="1905000"/>
            <a:ext cx="6019800" cy="4495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295400"/>
            <a:ext cx="1904999" cy="6984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5991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1687" y="762000"/>
            <a:ext cx="3008313" cy="444500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7" name="Content Placeholder 6" descr="cover_II2_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86780" y="685800"/>
            <a:ext cx="4204620" cy="5461058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1981199" cy="6984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2 NUMBER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AUGUST 1970</a:t>
            </a:r>
            <a:endParaRPr lang="en-US" dirty="0"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ransition advClick="0" advTm="5725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650"/>
            <a:ext cx="7391400" cy="641350"/>
          </a:xfrm>
        </p:spPr>
        <p:txBody>
          <a:bodyPr/>
          <a:lstStyle/>
          <a:p>
            <a:r>
              <a:rPr lang="en-US" dirty="0" smtClean="0"/>
              <a:t>TITLE AND ILLUSTRATION</a:t>
            </a:r>
            <a:endParaRPr lang="en-US" dirty="0"/>
          </a:p>
        </p:txBody>
      </p:sp>
      <p:pic>
        <p:nvPicPr>
          <p:cNvPr id="5" name="Content Placeholder 4" descr="05pagePart_II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905000"/>
            <a:ext cx="7001126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1752599" cy="7746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4306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696200" cy="1098550"/>
          </a:xfrm>
        </p:spPr>
        <p:txBody>
          <a:bodyPr/>
          <a:lstStyle/>
          <a:p>
            <a:r>
              <a:rPr lang="en-US" dirty="0" smtClean="0"/>
              <a:t>“ST. LOUIS AEROSPACE WORKERS” ILLUSTRATION</a:t>
            </a:r>
            <a:endParaRPr lang="en-US" dirty="0"/>
          </a:p>
        </p:txBody>
      </p:sp>
      <p:pic>
        <p:nvPicPr>
          <p:cNvPr id="5" name="Content Placeholder 4" descr="10pagePart_II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33800" y="1395790"/>
            <a:ext cx="4419600" cy="47002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905000" cy="6985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6131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5257800" cy="1327150"/>
          </a:xfrm>
        </p:spPr>
        <p:txBody>
          <a:bodyPr>
            <a:normAutofit/>
          </a:bodyPr>
          <a:lstStyle/>
          <a:p>
            <a:r>
              <a:rPr lang="en-US" dirty="0" smtClean="0"/>
              <a:t>TITLE AND  ILLUSTRATION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12pagePart_II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782" t="6786" r="3914" b="7714"/>
          <a:stretch>
            <a:fillRect/>
          </a:stretch>
        </p:blipFill>
        <p:spPr>
          <a:xfrm>
            <a:off x="2496456" y="1524000"/>
            <a:ext cx="5733143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600200" cy="9270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4711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650"/>
            <a:ext cx="8229600" cy="641350"/>
          </a:xfrm>
        </p:spPr>
        <p:txBody>
          <a:bodyPr/>
          <a:lstStyle/>
          <a:p>
            <a:r>
              <a:rPr lang="en-US" dirty="0" smtClean="0"/>
              <a:t>“HERBICIDE OR GENOCIDE…” ILLUSTRATION</a:t>
            </a:r>
            <a:endParaRPr lang="en-US" dirty="0"/>
          </a:p>
        </p:txBody>
      </p:sp>
      <p:pic>
        <p:nvPicPr>
          <p:cNvPr id="5" name="Content Placeholder 4" descr="13pagePart_II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0" y="1404257"/>
            <a:ext cx="5562600" cy="476794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1904999" cy="6222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FEBRUARY 1971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4259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3008313" cy="552450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752600" cy="6222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1971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  <p:pic>
        <p:nvPicPr>
          <p:cNvPr id="7" name="Content Placeholder 6" descr="cover_I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685800"/>
            <a:ext cx="4191000" cy="5477884"/>
          </a:xfrm>
        </p:spPr>
      </p:pic>
    </p:spTree>
  </p:cSld>
  <p:clrMapOvr>
    <a:masterClrMapping/>
  </p:clrMapOvr>
  <p:transition advClick="0" advTm="663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350"/>
            <a:ext cx="3008313" cy="1162050"/>
          </a:xfrm>
        </p:spPr>
        <p:txBody>
          <a:bodyPr/>
          <a:lstStyle/>
          <a:p>
            <a:r>
              <a:rPr lang="en-US" dirty="0" smtClean="0"/>
              <a:t>FIRST PAGE </a:t>
            </a:r>
            <a:br>
              <a:rPr lang="en-US" dirty="0" smtClean="0"/>
            </a:br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95400"/>
            <a:ext cx="1676400" cy="6984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1971</a:t>
            </a:r>
            <a:endParaRPr lang="en-US" dirty="0"/>
          </a:p>
        </p:txBody>
      </p:sp>
      <p:pic>
        <p:nvPicPr>
          <p:cNvPr id="7" name="Content Placeholder 6" descr="03page_I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76600" y="685800"/>
            <a:ext cx="4876800" cy="5486400"/>
          </a:xfrm>
        </p:spPr>
      </p:pic>
    </p:spTree>
  </p:cSld>
  <p:clrMapOvr>
    <a:masterClrMapping/>
  </p:clrMapOvr>
  <p:transition advClick="0" advTm="6568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7850"/>
            <a:ext cx="8153400" cy="565150"/>
          </a:xfrm>
        </p:spPr>
        <p:txBody>
          <a:bodyPr/>
          <a:lstStyle/>
          <a:p>
            <a:r>
              <a:rPr lang="en-US" dirty="0" smtClean="0"/>
              <a:t>TITLE AND ILLUSTRATION</a:t>
            </a:r>
            <a:endParaRPr lang="en-US" dirty="0"/>
          </a:p>
        </p:txBody>
      </p:sp>
      <p:pic>
        <p:nvPicPr>
          <p:cNvPr id="5" name="Content Placeholder 4" descr="05_page_I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363" r="2410" b="8743"/>
          <a:stretch>
            <a:fillRect/>
          </a:stretch>
        </p:blipFill>
        <p:spPr>
          <a:xfrm>
            <a:off x="2057400" y="1676400"/>
            <a:ext cx="6172200" cy="4419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82700"/>
            <a:ext cx="1752600" cy="6223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1971</a:t>
            </a:r>
            <a:endParaRPr lang="en-US" dirty="0"/>
          </a:p>
        </p:txBody>
      </p:sp>
    </p:spTree>
  </p:cSld>
  <p:clrMapOvr>
    <a:masterClrMapping/>
  </p:clrMapOvr>
  <p:transition advClick="0" advTm="4976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8153400" cy="641350"/>
          </a:xfrm>
        </p:spPr>
        <p:txBody>
          <a:bodyPr/>
          <a:lstStyle/>
          <a:p>
            <a:r>
              <a:rPr lang="en-US" dirty="0" smtClean="0"/>
              <a:t>“MANIPULATION OF MEN FOR A WAR ECONOMY” ILLUSTRATION</a:t>
            </a:r>
            <a:endParaRPr lang="en-US" dirty="0"/>
          </a:p>
        </p:txBody>
      </p:sp>
      <p:pic>
        <p:nvPicPr>
          <p:cNvPr id="5" name="Content Placeholder 4" descr="08_page_I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981200"/>
            <a:ext cx="6400800" cy="4191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1752599" cy="6223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1971</a:t>
            </a:r>
            <a:endParaRPr lang="en-US" dirty="0"/>
          </a:p>
        </p:txBody>
      </p:sp>
    </p:spTree>
  </p:cSld>
  <p:clrMapOvr>
    <a:masterClrMapping/>
  </p:clrMapOvr>
  <p:transition advClick="0" advTm="6053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848600" cy="717550"/>
          </a:xfrm>
        </p:spPr>
        <p:txBody>
          <a:bodyPr/>
          <a:lstStyle/>
          <a:p>
            <a:r>
              <a:rPr lang="en-US" dirty="0" smtClean="0"/>
              <a:t>“SCIENCE TEACHING: A CRITIQUE” ILLUSTRATION</a:t>
            </a:r>
            <a:endParaRPr lang="en-US" dirty="0"/>
          </a:p>
        </p:txBody>
      </p:sp>
      <p:pic>
        <p:nvPicPr>
          <p:cNvPr id="5" name="Content Placeholder 4" descr="13_page_I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286000"/>
            <a:ext cx="7467600" cy="3276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905000" cy="685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1971</a:t>
            </a:r>
            <a:endParaRPr lang="en-US" dirty="0"/>
          </a:p>
        </p:txBody>
      </p:sp>
    </p:spTree>
  </p:cSld>
  <p:clrMapOvr>
    <a:masterClrMapping/>
  </p:clrMapOvr>
  <p:transition advClick="0" advTm="6302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650"/>
            <a:ext cx="8229600" cy="641350"/>
          </a:xfrm>
        </p:spPr>
        <p:txBody>
          <a:bodyPr/>
          <a:lstStyle/>
          <a:p>
            <a:r>
              <a:rPr lang="en-US" dirty="0" smtClean="0"/>
              <a:t>“RAYTHEON: THE TIP OF A STOLEN ICEBERG” ILLUSTRATION</a:t>
            </a:r>
            <a:endParaRPr lang="en-US" dirty="0"/>
          </a:p>
        </p:txBody>
      </p:sp>
      <p:pic>
        <p:nvPicPr>
          <p:cNvPr id="5" name="Content Placeholder 4" descr="1617_page_I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1524000"/>
            <a:ext cx="6172200" cy="4724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206501"/>
            <a:ext cx="1447799" cy="77469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1971</a:t>
            </a:r>
            <a:endParaRPr lang="en-US" dirty="0"/>
          </a:p>
        </p:txBody>
      </p:sp>
    </p:spTree>
  </p:cSld>
  <p:clrMapOvr>
    <a:masterClrMapping/>
  </p:clrMapOvr>
  <p:transition advClick="0" advTm="6754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577850"/>
            <a:ext cx="6629400" cy="717550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ILLUSTRATION:</a:t>
            </a:r>
            <a:br>
              <a:rPr lang="en-US" dirty="0" smtClean="0"/>
            </a:br>
            <a:r>
              <a:rPr lang="en-US" dirty="0" smtClean="0"/>
              <a:t>“BOSTON MUSEUM OF SCIENCE: BUSINESS AS USUAL”</a:t>
            </a:r>
            <a:endParaRPr lang="en-US" dirty="0"/>
          </a:p>
        </p:txBody>
      </p:sp>
      <p:pic>
        <p:nvPicPr>
          <p:cNvPr id="8" name="Content Placeholder 7" descr="13pagePart_I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0" y="1523999"/>
            <a:ext cx="4876800" cy="468555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1600199" cy="6524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2 NUMBER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AUGUST 1970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4336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3008313" cy="1098550"/>
          </a:xfrm>
        </p:spPr>
        <p:txBody>
          <a:bodyPr/>
          <a:lstStyle/>
          <a:p>
            <a:r>
              <a:rPr lang="en-US" dirty="0" smtClean="0"/>
              <a:t>“A SCIENTIFIC VISIT TO HANOI” ILLUSTRATION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22page_I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38600" y="762000"/>
            <a:ext cx="3376246" cy="5486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447800"/>
            <a:ext cx="1752599" cy="6985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1971</a:t>
            </a:r>
            <a:endParaRPr lang="en-US" dirty="0"/>
          </a:p>
        </p:txBody>
      </p:sp>
    </p:spTree>
  </p:cSld>
  <p:clrMapOvr>
    <a:masterClrMapping/>
  </p:clrMapOvr>
  <p:transition advClick="0" advTm="415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2286000" cy="1162050"/>
          </a:xfrm>
        </p:spPr>
        <p:txBody>
          <a:bodyPr/>
          <a:lstStyle/>
          <a:p>
            <a:r>
              <a:rPr lang="en-US" dirty="0" smtClean="0"/>
              <a:t>CONFERENCE ANNOUNCEMENT</a:t>
            </a:r>
            <a:endParaRPr lang="en-US" dirty="0"/>
          </a:p>
        </p:txBody>
      </p:sp>
      <p:pic>
        <p:nvPicPr>
          <p:cNvPr id="5" name="Content Placeholder 4" descr="23page_I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762000"/>
            <a:ext cx="4054225" cy="542543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447800"/>
            <a:ext cx="2057400" cy="8508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1971</a:t>
            </a:r>
            <a:endParaRPr lang="en-US" dirty="0"/>
          </a:p>
        </p:txBody>
      </p:sp>
    </p:spTree>
  </p:cSld>
  <p:clrMapOvr>
    <a:masterClrMapping/>
  </p:clrMapOvr>
  <p:transition advClick="0" advTm="5086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5450"/>
            <a:ext cx="8077200" cy="946150"/>
          </a:xfrm>
        </p:spPr>
        <p:txBody>
          <a:bodyPr>
            <a:normAutofit/>
          </a:bodyPr>
          <a:lstStyle/>
          <a:p>
            <a:r>
              <a:rPr lang="en-US" dirty="0" smtClean="0"/>
              <a:t>“CLASS STRUGGLE IN THE FRENCH SCIENCE ESTABLISHMENT” ILLUSTRATION</a:t>
            </a:r>
            <a:endParaRPr lang="en-US" dirty="0"/>
          </a:p>
        </p:txBody>
      </p:sp>
      <p:pic>
        <p:nvPicPr>
          <p:cNvPr id="5" name="Content Placeholder 4" descr="30page_I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981200"/>
            <a:ext cx="6477000" cy="4267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435101"/>
            <a:ext cx="1600200" cy="6223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1971</a:t>
            </a:r>
            <a:endParaRPr lang="en-US" dirty="0"/>
          </a:p>
        </p:txBody>
      </p:sp>
    </p:spTree>
  </p:cSld>
  <p:clrMapOvr>
    <a:masterClrMapping/>
  </p:clrMapOvr>
  <p:transition advClick="0" advTm="4414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1905000" cy="520700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5" name="Content Placeholder 4" descr="cover_III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0" y="685799"/>
            <a:ext cx="4191000" cy="54433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1904999" cy="6984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 4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SEPTEMBER 1971</a:t>
            </a:r>
            <a:endParaRPr lang="en-US" dirty="0"/>
          </a:p>
        </p:txBody>
      </p:sp>
    </p:spTree>
  </p:cSld>
  <p:clrMapOvr>
    <a:masterClrMapping/>
  </p:clrMapOvr>
  <p:transition advClick="0" advTm="5834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87" y="273050"/>
            <a:ext cx="3008313" cy="1162050"/>
          </a:xfrm>
        </p:spPr>
        <p:txBody>
          <a:bodyPr/>
          <a:lstStyle/>
          <a:p>
            <a:r>
              <a:rPr lang="en-US" dirty="0" smtClean="0"/>
              <a:t>ANNOUNCEMENT: ATLANTIC CITY ACTION</a:t>
            </a:r>
            <a:endParaRPr lang="en-US" dirty="0"/>
          </a:p>
        </p:txBody>
      </p:sp>
      <p:pic>
        <p:nvPicPr>
          <p:cNvPr id="5" name="Content Placeholder 4" descr="25page_III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57601" y="762000"/>
            <a:ext cx="4038599" cy="526794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435101"/>
            <a:ext cx="1981200" cy="6223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 4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SEPTEMBER 1971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5631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09600"/>
            <a:ext cx="1600199" cy="596900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5" name="Content Placeholder 4" descr="cover_III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7300" y="685800"/>
            <a:ext cx="4250300" cy="552038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371600"/>
            <a:ext cx="1676400" cy="6985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NUMBER  5</a:t>
            </a:r>
            <a:endParaRPr lang="en-US" dirty="0" smtClean="0"/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NOVEMBER 1971</a:t>
            </a:r>
          </a:p>
        </p:txBody>
      </p:sp>
    </p:spTree>
  </p:cSld>
  <p:clrMapOvr>
    <a:masterClrMapping/>
  </p:clrMapOvr>
  <p:transition advClick="0" advTm="6303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09600"/>
            <a:ext cx="5257799" cy="520700"/>
          </a:xfrm>
        </p:spPr>
        <p:txBody>
          <a:bodyPr/>
          <a:lstStyle/>
          <a:p>
            <a:r>
              <a:rPr lang="en-US" dirty="0" smtClean="0"/>
              <a:t>CONTENT PAGE ILLUSTRATION</a:t>
            </a:r>
            <a:endParaRPr lang="en-US" dirty="0"/>
          </a:p>
        </p:txBody>
      </p:sp>
      <p:pic>
        <p:nvPicPr>
          <p:cNvPr id="5" name="Content Placeholder 4" descr="03page_III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788" t="6478" r="3335" b="11003"/>
          <a:stretch>
            <a:fillRect/>
          </a:stretch>
        </p:blipFill>
        <p:spPr>
          <a:xfrm>
            <a:off x="4495800" y="716280"/>
            <a:ext cx="2438400" cy="56083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2362199" cy="6984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 5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SEPTEMBER 1971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4634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5450"/>
            <a:ext cx="3008313" cy="793750"/>
          </a:xfrm>
        </p:spPr>
        <p:txBody>
          <a:bodyPr/>
          <a:lstStyle/>
          <a:p>
            <a:r>
              <a:rPr lang="en-US" dirty="0" smtClean="0"/>
              <a:t>TITLE AND ILLUSTRATION</a:t>
            </a:r>
            <a:endParaRPr lang="en-US" dirty="0"/>
          </a:p>
        </p:txBody>
      </p:sp>
      <p:pic>
        <p:nvPicPr>
          <p:cNvPr id="5" name="Content Placeholder 4" descr="06page_III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2007577"/>
            <a:ext cx="6629400" cy="41646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95400"/>
            <a:ext cx="1905000" cy="6985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3  NUMBER  5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SEPTEMBER 1971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4212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752600" cy="552450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5" name="Content Placeholder 4" descr="cover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45458" y="731699"/>
            <a:ext cx="4298342" cy="559290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95400"/>
            <a:ext cx="1828800" cy="7747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JANUARY 1972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5179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0550"/>
            <a:ext cx="7467600" cy="552450"/>
          </a:xfrm>
        </p:spPr>
        <p:txBody>
          <a:bodyPr/>
          <a:lstStyle/>
          <a:p>
            <a:r>
              <a:rPr lang="en-US" dirty="0" smtClean="0"/>
              <a:t>FIRST PAGE ILLUSTRATION</a:t>
            </a:r>
            <a:endParaRPr lang="en-US" dirty="0"/>
          </a:p>
        </p:txBody>
      </p:sp>
      <p:pic>
        <p:nvPicPr>
          <p:cNvPr id="5" name="Content Placeholder 4" descr="02pagePart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25" t="5487" r="5353" b="6408"/>
          <a:stretch>
            <a:fillRect/>
          </a:stretch>
        </p:blipFill>
        <p:spPr>
          <a:xfrm>
            <a:off x="1676400" y="1881414"/>
            <a:ext cx="6553200" cy="429078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19200"/>
            <a:ext cx="1752600" cy="6985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SEPTEMBER 1971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7316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1" y="762000"/>
            <a:ext cx="7315199" cy="381000"/>
          </a:xfrm>
        </p:spPr>
        <p:txBody>
          <a:bodyPr anchor="b">
            <a:normAutofit fontScale="90000"/>
          </a:bodyPr>
          <a:lstStyle/>
          <a:p>
            <a:r>
              <a:rPr lang="en-US" dirty="0" smtClean="0"/>
              <a:t>“HEROES OF OUR TIME” ILLUSTRATION</a:t>
            </a:r>
            <a:endParaRPr lang="en-US" dirty="0"/>
          </a:p>
        </p:txBody>
      </p:sp>
      <p:pic>
        <p:nvPicPr>
          <p:cNvPr id="8" name="Content Placeholder 7" descr="14-15pagePart_I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934851"/>
            <a:ext cx="7086600" cy="4237349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1600199" cy="685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2 NUMBER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AUGUST 1970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5179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229600" cy="552450"/>
          </a:xfrm>
        </p:spPr>
        <p:txBody>
          <a:bodyPr/>
          <a:lstStyle/>
          <a:p>
            <a:r>
              <a:rPr lang="en-US" dirty="0" smtClean="0"/>
              <a:t>TITLE AND ILLUSTRATION</a:t>
            </a:r>
            <a:endParaRPr lang="en-US" dirty="0"/>
          </a:p>
        </p:txBody>
      </p:sp>
      <p:pic>
        <p:nvPicPr>
          <p:cNvPr id="5" name="Content Placeholder 4" descr="06pagePart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854200"/>
            <a:ext cx="6477000" cy="431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143000"/>
            <a:ext cx="1752600" cy="609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JANUARY 1972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4149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66750"/>
            <a:ext cx="8305800" cy="552450"/>
          </a:xfrm>
        </p:spPr>
        <p:txBody>
          <a:bodyPr>
            <a:normAutofit/>
          </a:bodyPr>
          <a:lstStyle/>
          <a:p>
            <a:r>
              <a:rPr lang="en-US" dirty="0" smtClean="0"/>
              <a:t>“SCIENCE IN THE JUSTIFICATION OF CLASS STRUGGLE…” ILLUSTRATION 2</a:t>
            </a:r>
            <a:endParaRPr lang="en-US" dirty="0"/>
          </a:p>
        </p:txBody>
      </p:sp>
      <p:pic>
        <p:nvPicPr>
          <p:cNvPr id="5" name="Content Placeholder 4" descr="10pagePart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22" t="6667" r="1111" b="10873"/>
          <a:stretch>
            <a:fillRect/>
          </a:stretch>
        </p:blipFill>
        <p:spPr>
          <a:xfrm>
            <a:off x="1472712" y="2057400"/>
            <a:ext cx="6756888" cy="4038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828800" cy="7747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JANUARY 1972</a:t>
            </a:r>
          </a:p>
          <a:p>
            <a:endParaRPr lang="en-US" dirty="0"/>
          </a:p>
        </p:txBody>
      </p:sp>
    </p:spTree>
  </p:cSld>
  <p:clrMapOvr>
    <a:masterClrMapping/>
  </p:clrMapOvr>
  <p:transition advClick="0" advTm="4368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54050"/>
            <a:ext cx="8001000" cy="565150"/>
          </a:xfrm>
        </p:spPr>
        <p:txBody>
          <a:bodyPr>
            <a:normAutofit/>
          </a:bodyPr>
          <a:lstStyle/>
          <a:p>
            <a:r>
              <a:rPr lang="en-US" dirty="0" smtClean="0"/>
              <a:t>“SCIENCE IN THE JUSTIFICATION OF CLASS STRUGGLE…” ILLUSTRATION 3</a:t>
            </a:r>
            <a:endParaRPr lang="en-US" dirty="0"/>
          </a:p>
        </p:txBody>
      </p:sp>
      <p:pic>
        <p:nvPicPr>
          <p:cNvPr id="5" name="Content Placeholder 4" descr="10page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1887582"/>
            <a:ext cx="6248400" cy="42846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752600" cy="7747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JANUARY 1972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4399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8229600" cy="641350"/>
          </a:xfrm>
        </p:spPr>
        <p:txBody>
          <a:bodyPr/>
          <a:lstStyle/>
          <a:p>
            <a:r>
              <a:rPr lang="en-US" dirty="0" smtClean="0"/>
              <a:t>“INFLATION RECESSION AND CRISIS…” ILLUSTRATION</a:t>
            </a:r>
            <a:endParaRPr lang="en-US" dirty="0"/>
          </a:p>
        </p:txBody>
      </p:sp>
      <p:pic>
        <p:nvPicPr>
          <p:cNvPr id="5" name="Content Placeholder 4" descr="16pagePart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1905000"/>
            <a:ext cx="6400800" cy="4267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676400" cy="7747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JANUARY 1972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6879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7" y="438150"/>
            <a:ext cx="3008313" cy="1162050"/>
          </a:xfrm>
        </p:spPr>
        <p:txBody>
          <a:bodyPr/>
          <a:lstStyle/>
          <a:p>
            <a:r>
              <a:rPr lang="en-US" dirty="0" smtClean="0"/>
              <a:t>“INFLATION RECESSION AND CRISIS…” ILLUSTRATION  2</a:t>
            </a:r>
            <a:endParaRPr lang="en-US" dirty="0"/>
          </a:p>
        </p:txBody>
      </p:sp>
      <p:pic>
        <p:nvPicPr>
          <p:cNvPr id="5" name="Content Placeholder 4" descr="25pagePart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2400" y="762000"/>
            <a:ext cx="3886200" cy="531378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663700"/>
            <a:ext cx="1752600" cy="6223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JANUARY 1972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6427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7" y="438150"/>
            <a:ext cx="3008313" cy="1162050"/>
          </a:xfrm>
        </p:spPr>
        <p:txBody>
          <a:bodyPr/>
          <a:lstStyle/>
          <a:p>
            <a:r>
              <a:rPr lang="en-US" dirty="0" smtClean="0"/>
              <a:t>“INFLATION RECESSION AND CRISIS…” ILLUSTRATION  3</a:t>
            </a:r>
            <a:endParaRPr lang="en-US" dirty="0"/>
          </a:p>
        </p:txBody>
      </p:sp>
      <p:pic>
        <p:nvPicPr>
          <p:cNvPr id="5" name="Content Placeholder 4" descr="29pagePart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76" r="6404" b="7120"/>
          <a:stretch>
            <a:fillRect/>
          </a:stretch>
        </p:blipFill>
        <p:spPr>
          <a:xfrm>
            <a:off x="4097277" y="609599"/>
            <a:ext cx="2303523" cy="575290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663700"/>
            <a:ext cx="1752600" cy="7747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JANUARY 1972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546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3008313" cy="1162050"/>
          </a:xfrm>
        </p:spPr>
        <p:txBody>
          <a:bodyPr/>
          <a:lstStyle/>
          <a:p>
            <a:r>
              <a:rPr lang="en-US" dirty="0" smtClean="0"/>
              <a:t>LETTERS PAGE ILLUSTRATION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435101"/>
            <a:ext cx="1752600" cy="7747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4 NUMBER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JANUARY 1972</a:t>
            </a:r>
            <a:endParaRPr lang="en-US" dirty="0"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7" name="Content Placeholder 6" descr="36pagePart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163" t="6493" r="5566" b="7193"/>
          <a:stretch>
            <a:fillRect/>
          </a:stretch>
        </p:blipFill>
        <p:spPr>
          <a:xfrm>
            <a:off x="4310592" y="685800"/>
            <a:ext cx="2395008" cy="5562600"/>
          </a:xfrm>
        </p:spPr>
      </p:pic>
    </p:spTree>
  </p:cSld>
  <p:clrMapOvr>
    <a:masterClrMapping/>
  </p:clrMapOvr>
  <p:transition advClick="0" advTm="4368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7850"/>
            <a:ext cx="7543800" cy="565150"/>
          </a:xfrm>
        </p:spPr>
        <p:txBody>
          <a:bodyPr/>
          <a:lstStyle/>
          <a:p>
            <a:r>
              <a:rPr lang="en-US" dirty="0" smtClean="0"/>
              <a:t>LETTERS PAGE ILLUSTRATION 2</a:t>
            </a:r>
            <a:endParaRPr lang="en-US" dirty="0"/>
          </a:p>
        </p:txBody>
      </p:sp>
      <p:pic>
        <p:nvPicPr>
          <p:cNvPr id="5" name="Content Placeholder 4" descr="38pagePart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799" y="2209800"/>
            <a:ext cx="5569527" cy="3657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600200" cy="7747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4 NUMBER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JANUARY 1972</a:t>
            </a:r>
            <a:endParaRPr lang="en-US" dirty="0"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ransition advClick="0" advTm="5164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7" y="806450"/>
            <a:ext cx="3008313" cy="793750"/>
          </a:xfrm>
        </p:spPr>
        <p:txBody>
          <a:bodyPr>
            <a:normAutofit/>
          </a:bodyPr>
          <a:lstStyle/>
          <a:p>
            <a:r>
              <a:rPr lang="en-US" dirty="0" smtClean="0"/>
              <a:t>ILLUSTRATION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39pagePart_I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05200" y="685800"/>
            <a:ext cx="4648200" cy="546367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435100"/>
            <a:ext cx="1600200" cy="6985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4 NUMBER 1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JANUARY 1972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5007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85800"/>
            <a:ext cx="1828799" cy="520701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5" name="Content Placeholder 4" descr="cover_I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89082" y="685800"/>
            <a:ext cx="4202318" cy="556468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447800"/>
            <a:ext cx="1676400" cy="6985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MARCH 1972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6802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1" y="838200"/>
            <a:ext cx="1523999" cy="444500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8" name="Content Placeholder 7" descr="cover_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69832" y="685800"/>
            <a:ext cx="4297768" cy="5486401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1828799" cy="8508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2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OCTOBER 1970</a:t>
            </a:r>
          </a:p>
          <a:p>
            <a:endParaRPr lang="en-US" dirty="0"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ransition advClick="0" advTm="5554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87" y="685800"/>
            <a:ext cx="3008313" cy="609600"/>
          </a:xfrm>
        </p:spPr>
        <p:txBody>
          <a:bodyPr>
            <a:noAutofit/>
          </a:bodyPr>
          <a:lstStyle/>
          <a:p>
            <a:r>
              <a:rPr lang="en-US" dirty="0" smtClean="0"/>
              <a:t>TITLE LETTERING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04pagePart_I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0" y="457200"/>
            <a:ext cx="4495800" cy="304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95400"/>
            <a:ext cx="1752600" cy="6223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MARCH 1972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07pagePart_IV2.jpg"/>
          <p:cNvPicPr>
            <a:picLocks noChangeAspect="1"/>
          </p:cNvPicPr>
          <p:nvPr/>
        </p:nvPicPr>
        <p:blipFill>
          <a:blip r:embed="rId3" cstate="print"/>
          <a:srcRect l="2222" t="2893" r="4444"/>
          <a:stretch>
            <a:fillRect/>
          </a:stretch>
        </p:blipFill>
        <p:spPr>
          <a:xfrm>
            <a:off x="1066800" y="3657600"/>
            <a:ext cx="6400800" cy="2557670"/>
          </a:xfrm>
          <a:prstGeom prst="rect">
            <a:avLst/>
          </a:prstGeom>
        </p:spPr>
      </p:pic>
    </p:spTree>
  </p:cSld>
  <p:clrMapOvr>
    <a:masterClrMapping/>
  </p:clrMapOvr>
  <p:transition advClick="0" advTm="4321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650"/>
            <a:ext cx="5791200" cy="641350"/>
          </a:xfrm>
        </p:spPr>
        <p:txBody>
          <a:bodyPr/>
          <a:lstStyle/>
          <a:p>
            <a:r>
              <a:rPr lang="en-US" dirty="0" smtClean="0"/>
              <a:t>TITLE AND PHOTO ILLUSTRATION</a:t>
            </a:r>
            <a:endParaRPr lang="en-US" dirty="0"/>
          </a:p>
        </p:txBody>
      </p:sp>
      <p:pic>
        <p:nvPicPr>
          <p:cNvPr id="5" name="Content Placeholder 4" descr="09pagePart_I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22" t="4484" r="1961" b="3953"/>
          <a:stretch>
            <a:fillRect/>
          </a:stretch>
        </p:blipFill>
        <p:spPr>
          <a:xfrm>
            <a:off x="1418896" y="1981200"/>
            <a:ext cx="6810703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981200" cy="8509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MARCH 1972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4399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696200" cy="476250"/>
          </a:xfrm>
        </p:spPr>
        <p:txBody>
          <a:bodyPr/>
          <a:lstStyle/>
          <a:p>
            <a:r>
              <a:rPr lang="en-US" dirty="0" smtClean="0"/>
              <a:t>PHOTO OF A FRIEND WEARING HOMEMADE SESPA T-SHIRT</a:t>
            </a:r>
            <a:endParaRPr lang="en-US" dirty="0"/>
          </a:p>
        </p:txBody>
      </p:sp>
      <p:pic>
        <p:nvPicPr>
          <p:cNvPr id="5" name="Content Placeholder 4" descr="31pagePart_I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0" y="1251438"/>
            <a:ext cx="4419600" cy="48445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447800"/>
            <a:ext cx="2209799" cy="8508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MARCH 1972</a:t>
            </a:r>
          </a:p>
          <a:p>
            <a:endParaRPr lang="en-US" dirty="0" smtClean="0"/>
          </a:p>
        </p:txBody>
      </p:sp>
    </p:spTree>
  </p:cSld>
  <p:clrMapOvr>
    <a:masterClrMapping/>
  </p:clrMapOvr>
  <p:transition advClick="0" advTm="5772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54050"/>
            <a:ext cx="7315199" cy="565150"/>
          </a:xfrm>
        </p:spPr>
        <p:txBody>
          <a:bodyPr/>
          <a:lstStyle/>
          <a:p>
            <a:r>
              <a:rPr lang="en-US" dirty="0" smtClean="0"/>
              <a:t>DRAWING OF A FRIEND SELLING THE MAGAZINE</a:t>
            </a:r>
            <a:endParaRPr lang="en-US" dirty="0"/>
          </a:p>
        </p:txBody>
      </p:sp>
      <p:pic>
        <p:nvPicPr>
          <p:cNvPr id="5" name="Content Placeholder 4" descr="BackPart_I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750" t="5799" r="4480" b="6634"/>
          <a:stretch>
            <a:fillRect/>
          </a:stretch>
        </p:blipFill>
        <p:spPr>
          <a:xfrm>
            <a:off x="3962400" y="1213338"/>
            <a:ext cx="3906982" cy="49588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435101"/>
            <a:ext cx="2438399" cy="7746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2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MARCH 1972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4618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3008313" cy="565150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5" name="Content Placeholder 4" descr="cover_IV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1" y="685800"/>
            <a:ext cx="4267199" cy="55322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2285999" cy="6222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MAY 1972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571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64770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Adobe Gothic Std B" pitchFamily="34" charset="-128"/>
              </a:rPr>
              <a:t>BACK</a:t>
            </a:r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US" dirty="0" smtClean="0">
                <a:ea typeface="Adobe Gothic Std B" pitchFamily="34" charset="-128"/>
              </a:rPr>
              <a:t>PAGE ILLUSTRATION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04pagePart_IV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33800" y="2286000"/>
            <a:ext cx="3962400" cy="34220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2362199" cy="6984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4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1972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521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7" y="762000"/>
            <a:ext cx="3008313" cy="457200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5" name="Content Placeholder 4" descr="cover_IV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21058" y="685800"/>
            <a:ext cx="4246542" cy="55254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905000" cy="698500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 4  NUMBER  4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JULY 1972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Click="0" advTm="7566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14400" y="2263775"/>
            <a:ext cx="73152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latin typeface="Cooper Std Black" pitchFamily="18" charset="0"/>
              </a:rPr>
              <a:t>PPT BY JANET BENN</a:t>
            </a:r>
            <a:endParaRPr lang="en-US" sz="2800" dirty="0">
              <a:latin typeface="Cooper Std Black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7239000" cy="12192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2000" dirty="0" smtClean="0">
                <a:latin typeface="Adobe Gothic Std B" pitchFamily="34" charset="-128"/>
                <a:ea typeface="Adobe Gothic Std B" pitchFamily="34" charset="-128"/>
              </a:rPr>
              <a:t>THANKS TO “ALPHABET”</a:t>
            </a:r>
          </a:p>
          <a:p>
            <a:r>
              <a:rPr lang="en-US" sz="2000" dirty="0" smtClean="0">
                <a:latin typeface="Adobe Gothic Std B" pitchFamily="34" charset="-128"/>
                <a:ea typeface="Adobe Gothic Std B" pitchFamily="34" charset="-128"/>
              </a:rPr>
              <a:t>FOR HER TIME AND ASSISTANCE</a:t>
            </a:r>
          </a:p>
          <a:p>
            <a:r>
              <a:rPr lang="en-US" sz="2000" dirty="0" smtClean="0">
                <a:latin typeface="Adobe Gothic Std B" pitchFamily="34" charset="-128"/>
                <a:ea typeface="Adobe Gothic Std B" pitchFamily="34" charset="-128"/>
              </a:rPr>
              <a:t>*THANKS ELIZABETH FOX-WOLFE*</a:t>
            </a:r>
            <a:endParaRPr lang="en-US" sz="2000" dirty="0"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ransition advClick="0" advTm="15382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07pagePart_II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4792" y="1981200"/>
            <a:ext cx="6007608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676400" cy="685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2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OCTOBER 1970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762000"/>
            <a:ext cx="7848598" cy="488950"/>
          </a:xfrm>
        </p:spPr>
        <p:txBody>
          <a:bodyPr/>
          <a:lstStyle/>
          <a:p>
            <a:r>
              <a:rPr lang="en-US" dirty="0" smtClean="0"/>
              <a:t>DRAWINGS AND LIST OF THE MEMBERS OF THE EDITORIAL COLLECTIVE</a:t>
            </a:r>
            <a:endParaRPr lang="en-US" dirty="0"/>
          </a:p>
        </p:txBody>
      </p:sp>
    </p:spTree>
  </p:cSld>
  <p:clrMapOvr>
    <a:masterClrMapping/>
  </p:clrMapOvr>
  <p:transition advClick="0" advTm="4072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6781800" cy="533400"/>
          </a:xfrm>
        </p:spPr>
        <p:txBody>
          <a:bodyPr>
            <a:noAutofit/>
          </a:bodyPr>
          <a:lstStyle/>
          <a:p>
            <a:r>
              <a:rPr lang="en-US" dirty="0" smtClean="0"/>
              <a:t>“HERO AND AFTERMATH” BACK COVER ART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BackPart_II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4600" y="1905000"/>
            <a:ext cx="5257800" cy="42354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1295400"/>
            <a:ext cx="1600199" cy="6223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2 NUMBER 3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OCTOBER 1970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415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87" y="774700"/>
            <a:ext cx="3008313" cy="520700"/>
          </a:xfrm>
        </p:spPr>
        <p:txBody>
          <a:bodyPr/>
          <a:lstStyle/>
          <a:p>
            <a:r>
              <a:rPr lang="en-US" dirty="0" smtClean="0"/>
              <a:t>COVER ART</a:t>
            </a:r>
            <a:endParaRPr lang="en-US" dirty="0"/>
          </a:p>
        </p:txBody>
      </p:sp>
      <p:pic>
        <p:nvPicPr>
          <p:cNvPr id="5" name="Content Placeholder 4" descr="cover_II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26921" y="685799"/>
            <a:ext cx="4240679" cy="55328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295400"/>
            <a:ext cx="1752600" cy="850899"/>
          </a:xfrm>
        </p:spPr>
        <p:txBody>
          <a:bodyPr/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2 NUMBER 4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DECEMBER 1970</a:t>
            </a:r>
          </a:p>
          <a:p>
            <a:endParaRPr lang="en-US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5039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412750"/>
          </a:xfrm>
        </p:spPr>
        <p:txBody>
          <a:bodyPr/>
          <a:lstStyle/>
          <a:p>
            <a:r>
              <a:rPr lang="en-US" dirty="0" smtClean="0"/>
              <a:t>“HISTORY OF THE AAA$” COLLAGE ILLUSTRATION</a:t>
            </a:r>
            <a:endParaRPr lang="en-US" dirty="0"/>
          </a:p>
        </p:txBody>
      </p:sp>
      <p:pic>
        <p:nvPicPr>
          <p:cNvPr id="5" name="Content Placeholder 4" descr="CenterAll_II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784836"/>
            <a:ext cx="6781801" cy="438736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143000"/>
            <a:ext cx="1600200" cy="609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VOL 2 NUMBER 4</a:t>
            </a:r>
          </a:p>
          <a:p>
            <a:r>
              <a:rPr lang="en-US" dirty="0" smtClean="0">
                <a:latin typeface="Adobe Gothic Std B" pitchFamily="34" charset="-128"/>
                <a:ea typeface="Adobe Gothic Std B" pitchFamily="34" charset="-128"/>
              </a:rPr>
              <a:t>DECEMBER 1970</a:t>
            </a:r>
          </a:p>
          <a:p>
            <a:endParaRPr lang="en-US" dirty="0"/>
          </a:p>
        </p:txBody>
      </p:sp>
    </p:spTree>
  </p:cSld>
  <p:clrMapOvr>
    <a:masterClrMapping/>
  </p:clrMapOvr>
  <p:transition advClick="0" advTm="5382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662</Words>
  <Application>Microsoft Office PowerPoint</Application>
  <PresentationFormat>On-screen Show (4:3)</PresentationFormat>
  <Paragraphs>178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“SCIENCE FOR THE PEOPLE” AUGUST 1970 THROUGH JULY 1972</vt:lpstr>
      <vt:lpstr>COVER ART</vt:lpstr>
      <vt:lpstr>ILLUSTRATION: “BOSTON MUSEUM OF SCIENCE: BUSINESS AS USUAL”</vt:lpstr>
      <vt:lpstr>“HEROES OF OUR TIME” ILLUSTRATION</vt:lpstr>
      <vt:lpstr>COVER ART</vt:lpstr>
      <vt:lpstr>DRAWINGS AND LIST OF THE MEMBERS OF THE EDITORIAL COLLECTIVE</vt:lpstr>
      <vt:lpstr>“HERO AND AFTERMATH” BACK COVER ART </vt:lpstr>
      <vt:lpstr>COVER ART</vt:lpstr>
      <vt:lpstr>“HISTORY OF THE AAA$” COLLAGE ILLUSTRATION</vt:lpstr>
      <vt:lpstr>“BIRTH CONTROL IN AMERIKA” COLLAGE ILLUSTRATION</vt:lpstr>
      <vt:lpstr>“ADDRESS TO THE ACADEMIE DES SCIENCES” ILLUSTRATION</vt:lpstr>
      <vt:lpstr>COVER ART</vt:lpstr>
      <vt:lpstr>ILLUSTRATION FOR “READINGS” LIST</vt:lpstr>
      <vt:lpstr>“SESPA TELLS IT LIKE IT IS…” ILLUSTRATION </vt:lpstr>
      <vt:lpstr>“SECOND ANNUAL DR. STRANGELOVE AWARD TO EDWARD TELLER”          ILLUSTRATION </vt:lpstr>
      <vt:lpstr>“PEOPLE’S SCIENCE” ILLUSTRATION</vt:lpstr>
      <vt:lpstr>“SCIENCE FOR VIETNAM” ILLUSTRATION</vt:lpstr>
      <vt:lpstr>COVER ART</vt:lpstr>
      <vt:lpstr>“SPRING ACTION CALENDAR” ILLUSTRATION</vt:lpstr>
      <vt:lpstr>TITLE AND ILLUSTRATION</vt:lpstr>
      <vt:lpstr>“ST. LOUIS AEROSPACE WORKERS” ILLUSTRATION</vt:lpstr>
      <vt:lpstr>TITLE AND  ILLUSTRATION </vt:lpstr>
      <vt:lpstr>“HERBICIDE OR GENOCIDE…” ILLUSTRATION</vt:lpstr>
      <vt:lpstr>COVER ART</vt:lpstr>
      <vt:lpstr>FIRST PAGE  ILLUSTRATION</vt:lpstr>
      <vt:lpstr>TITLE AND ILLUSTRATION</vt:lpstr>
      <vt:lpstr>“MANIPULATION OF MEN FOR A WAR ECONOMY” ILLUSTRATION</vt:lpstr>
      <vt:lpstr>“SCIENCE TEACHING: A CRITIQUE” ILLUSTRATION</vt:lpstr>
      <vt:lpstr>“RAYTHEON: THE TIP OF A STOLEN ICEBERG” ILLUSTRATION</vt:lpstr>
      <vt:lpstr>“A SCIENTIFIC VISIT TO HANOI” ILLUSTRATION </vt:lpstr>
      <vt:lpstr>CONFERENCE ANNOUNCEMENT</vt:lpstr>
      <vt:lpstr>“CLASS STRUGGLE IN THE FRENCH SCIENCE ESTABLISHMENT” ILLUSTRATION</vt:lpstr>
      <vt:lpstr>COVER ART</vt:lpstr>
      <vt:lpstr>ANNOUNCEMENT: ATLANTIC CITY ACTION</vt:lpstr>
      <vt:lpstr>COVER ART</vt:lpstr>
      <vt:lpstr>CONTENT PAGE ILLUSTRATION</vt:lpstr>
      <vt:lpstr>TITLE AND ILLUSTRATION</vt:lpstr>
      <vt:lpstr>COVER ART</vt:lpstr>
      <vt:lpstr>FIRST PAGE ILLUSTRATION</vt:lpstr>
      <vt:lpstr>TITLE AND ILLUSTRATION</vt:lpstr>
      <vt:lpstr>“SCIENCE IN THE JUSTIFICATION OF CLASS STRUGGLE…” ILLUSTRATION 2</vt:lpstr>
      <vt:lpstr>“SCIENCE IN THE JUSTIFICATION OF CLASS STRUGGLE…” ILLUSTRATION 3</vt:lpstr>
      <vt:lpstr>“INFLATION RECESSION AND CRISIS…” ILLUSTRATION</vt:lpstr>
      <vt:lpstr>“INFLATION RECESSION AND CRISIS…” ILLUSTRATION  2</vt:lpstr>
      <vt:lpstr>“INFLATION RECESSION AND CRISIS…” ILLUSTRATION  3</vt:lpstr>
      <vt:lpstr>LETTERS PAGE ILLUSTRATION</vt:lpstr>
      <vt:lpstr>LETTERS PAGE ILLUSTRATION 2</vt:lpstr>
      <vt:lpstr>ILLUSTRATION </vt:lpstr>
      <vt:lpstr>COVER ART</vt:lpstr>
      <vt:lpstr>TITLE LETTERING </vt:lpstr>
      <vt:lpstr>TITLE AND PHOTO ILLUSTRATION</vt:lpstr>
      <vt:lpstr>PHOTO OF A FRIEND WEARING HOMEMADE SESPA T-SHIRT</vt:lpstr>
      <vt:lpstr>DRAWING OF A FRIEND SELLING THE MAGAZINE</vt:lpstr>
      <vt:lpstr>COVER ART</vt:lpstr>
      <vt:lpstr>BACK PAGE ILLUSTRATION </vt:lpstr>
      <vt:lpstr>COVER ART</vt:lpstr>
      <vt:lpstr>PPT BY JANET BENN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JBenn_1</dc:creator>
  <cp:lastModifiedBy>Sigrid</cp:lastModifiedBy>
  <cp:revision>109</cp:revision>
  <dcterms:created xsi:type="dcterms:W3CDTF">2014-04-02T03:04:19Z</dcterms:created>
  <dcterms:modified xsi:type="dcterms:W3CDTF">2014-04-08T09:20:38Z</dcterms:modified>
</cp:coreProperties>
</file>